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3"/>
  </p:notesMasterIdLst>
  <p:sldIdLst>
    <p:sldId id="432" r:id="rId2"/>
    <p:sldId id="1281" r:id="rId3"/>
    <p:sldId id="1369" r:id="rId4"/>
    <p:sldId id="1370" r:id="rId5"/>
    <p:sldId id="1371" r:id="rId6"/>
    <p:sldId id="1372" r:id="rId7"/>
    <p:sldId id="1373" r:id="rId8"/>
    <p:sldId id="1374" r:id="rId9"/>
    <p:sldId id="1375" r:id="rId10"/>
    <p:sldId id="1376" r:id="rId11"/>
    <p:sldId id="1377" r:id="rId12"/>
  </p:sldIdLst>
  <p:sldSz cx="12192000" cy="68580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228589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457177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685766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914354" algn="ctr" rtl="0" fontAlgn="base">
      <a:spcBef>
        <a:spcPct val="0"/>
      </a:spcBef>
      <a:spcAft>
        <a:spcPct val="0"/>
      </a:spcAft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1142943" algn="l" defTabSz="228589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1371531" algn="l" defTabSz="228589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1600120" algn="l" defTabSz="228589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1828709" algn="l" defTabSz="228589" rtl="0" eaLnBrk="1" latinLnBrk="0" hangingPunct="1">
      <a:defRPr sz="28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C74"/>
    <a:srgbClr val="D8C3F3"/>
    <a:srgbClr val="FCAEC1"/>
    <a:srgbClr val="F6956A"/>
    <a:srgbClr val="F36F31"/>
    <a:srgbClr val="899A39"/>
    <a:srgbClr val="6D6E71"/>
    <a:srgbClr val="40BEB4"/>
    <a:srgbClr val="005AAA"/>
    <a:srgbClr val="8019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1788" autoAdjust="0"/>
  </p:normalViewPr>
  <p:slideViewPr>
    <p:cSldViewPr>
      <p:cViewPr varScale="1">
        <p:scale>
          <a:sx n="67" d="100"/>
          <a:sy n="67" d="100"/>
        </p:scale>
        <p:origin x="930" y="90"/>
      </p:cViewPr>
      <p:guideLst>
        <p:guide orient="horz" pos="2160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40C1B-03FA-4E43-B749-FA698EE3888E}" type="datetimeFigureOut">
              <a:rPr lang="en-US" smtClean="0"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C7DD1-BA79-418D-8EB8-42DB26E6B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88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63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6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76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17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0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22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09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51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C7DD1-BA79-418D-8EB8-42DB26E6B6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3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C7DD87FF-1166-4AFB-810F-3057EBAB69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02785" y="1316567"/>
            <a:ext cx="4610100" cy="31686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5283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1C47F33A-BC35-4857-8B75-28D6CD9BC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6096000" cy="68579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9566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50E15D-6270-4044-ACFF-79A1AF0732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4175787" cy="6857999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98721787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50E15D-6270-4044-ACFF-79A1AF0732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5903979" cy="2660913"/>
          </a:xfrm>
          <a:prstGeom prst="rect">
            <a:avLst/>
          </a:prstGeom>
        </p:spPr>
      </p:sp>
      <p:sp>
        <p:nvSpPr>
          <p:cNvPr id="4" name="Рисунок 2">
            <a:extLst>
              <a:ext uri="{FF2B5EF4-FFF2-40B4-BE49-F238E27FC236}">
                <a16:creationId xmlns:a16="http://schemas.microsoft.com/office/drawing/2014/main" id="{7BDAB259-A37A-4F3E-BD4D-AB282480BB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903979" y="2660915"/>
            <a:ext cx="6288021" cy="266091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55144012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5250E15D-6270-4044-ACFF-79A1AF0732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44691"/>
            <a:ext cx="7536160" cy="2660913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42067366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FAE57DEF-B16C-4A8E-A5FA-57E95F76D05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51851" y="1060451"/>
            <a:ext cx="3179300" cy="23812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415384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581243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4">
            <a:extLst>
              <a:ext uri="{FF2B5EF4-FFF2-40B4-BE49-F238E27FC236}">
                <a16:creationId xmlns:a16="http://schemas.microsoft.com/office/drawing/2014/main" id="{0CFC6E48-254C-4ACC-8585-93F26858926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13242" y="0"/>
            <a:ext cx="437875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9194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6832150A-FB52-4F7C-B267-4ABDCADBD6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3358" y="0"/>
            <a:ext cx="4378759" cy="685800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4767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51543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0EF5BA77-75B6-412D-AD34-9B73FDE65B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23926" y="1796819"/>
            <a:ext cx="5664629" cy="326436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92266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D3F42A42-FD05-46A0-8F97-D3FA81A4108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04505" y="0"/>
            <a:ext cx="5302247" cy="31686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448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1C47F33A-BC35-4857-8B75-28D6CD9BC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72064" y="0"/>
            <a:ext cx="5519936" cy="4293096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433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E234339A-77DB-4D57-9E40-68A4CD4E009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68541" y="1604797"/>
            <a:ext cx="2112235" cy="384042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20851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FB193D9D-B9EC-4131-A0A1-B05C8FEFB2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74750" y="1955801"/>
            <a:ext cx="4233069" cy="23812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87569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689A727A-5203-46A6-A825-4A5882BC278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576051" y="2"/>
            <a:ext cx="5615948" cy="68579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99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1C47F33A-BC35-4857-8B75-28D6CD9BC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3140967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408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>
            <a:extLst>
              <a:ext uri="{FF2B5EF4-FFF2-40B4-BE49-F238E27FC236}">
                <a16:creationId xmlns:a16="http://schemas.microsoft.com/office/drawing/2014/main" id="{734D4CC5-E6B8-4C47-B3A9-2E38CCB9FE7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604797"/>
            <a:ext cx="3695733" cy="5253203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3584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>
            <a:extLst>
              <a:ext uri="{FF2B5EF4-FFF2-40B4-BE49-F238E27FC236}">
                <a16:creationId xmlns:a16="http://schemas.microsoft.com/office/drawing/2014/main" id="{1C47F33A-BC35-4857-8B75-28D6CD9BCC2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9281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22" r:id="rId2"/>
    <p:sldLayoutId id="2147483834" r:id="rId3"/>
    <p:sldLayoutId id="2147483831" r:id="rId4"/>
    <p:sldLayoutId id="2147483829" r:id="rId5"/>
    <p:sldLayoutId id="2147483826" r:id="rId6"/>
    <p:sldLayoutId id="2147483825" r:id="rId7"/>
    <p:sldLayoutId id="2147483824" r:id="rId8"/>
    <p:sldLayoutId id="2147483821" r:id="rId9"/>
    <p:sldLayoutId id="2147483823" r:id="rId10"/>
    <p:sldLayoutId id="2147483827" r:id="rId11"/>
    <p:sldLayoutId id="2147483830" r:id="rId12"/>
    <p:sldLayoutId id="2147483833" r:id="rId13"/>
    <p:sldLayoutId id="2147483818" r:id="rId14"/>
    <p:sldLayoutId id="2147483816" r:id="rId15"/>
    <p:sldLayoutId id="2147483840" r:id="rId16"/>
    <p:sldLayoutId id="2147483832" r:id="rId17"/>
    <p:sldLayoutId id="2147483817" r:id="rId18"/>
    <p:sldLayoutId id="2147483841" r:id="rId19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22858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457177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685766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9143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28589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457177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685766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914354" algn="ctr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1pPr>
      <a:lvl2pPr marL="228589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2pPr>
      <a:lvl3pPr marL="457177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3pPr>
      <a:lvl4pPr marL="685766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4pPr>
      <a:lvl5pPr marL="914354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5pPr>
      <a:lvl6pPr marL="1142943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6pPr>
      <a:lvl7pPr marL="1371531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7pPr>
      <a:lvl8pPr marL="1600120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8pPr>
      <a:lvl9pPr marL="1828709" algn="l" defTabSz="228589" rtl="0" eaLnBrk="1" latinLnBrk="0" hangingPunct="1">
        <a:defRPr sz="93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3" b="7563"/>
          <a:stretch>
            <a:fillRect/>
          </a:stretch>
        </p:blipFill>
        <p:spPr>
          <a:xfrm>
            <a:off x="36513" y="-25400"/>
            <a:ext cx="12192000" cy="6858000"/>
          </a:xfrm>
        </p:spPr>
      </p:pic>
      <p:sp>
        <p:nvSpPr>
          <p:cNvPr id="36" name="Rectangle 2">
            <a:extLst>
              <a:ext uri="{FF2B5EF4-FFF2-40B4-BE49-F238E27FC236}">
                <a16:creationId xmlns:a16="http://schemas.microsoft.com/office/drawing/2014/main" id="{80D9E25A-67A4-44A3-A544-128C52744E69}"/>
              </a:ext>
            </a:extLst>
          </p:cNvPr>
          <p:cNvSpPr>
            <a:spLocks/>
          </p:cNvSpPr>
          <p:nvPr/>
        </p:nvSpPr>
        <p:spPr bwMode="auto">
          <a:xfrm>
            <a:off x="0" y="-25832"/>
            <a:ext cx="12192000" cy="6905935"/>
          </a:xfrm>
          <a:prstGeom prst="rect">
            <a:avLst/>
          </a:prstGeom>
          <a:solidFill>
            <a:srgbClr val="141E28">
              <a:alpha val="55000"/>
            </a:srgbClr>
          </a:solidFill>
          <a:ln>
            <a:noFill/>
          </a:ln>
          <a:extLst/>
        </p:spPr>
        <p:txBody>
          <a:bodyPr lIns="0" tIns="0" rIns="0" bIns="0"/>
          <a:lstStyle/>
          <a:p>
            <a:endParaRPr lang="en-US" sz="3733" dirty="0"/>
          </a:p>
        </p:txBody>
      </p:sp>
      <p:sp>
        <p:nvSpPr>
          <p:cNvPr id="31" name="Прямоугольник: скругленные верхние углы 30">
            <a:extLst>
              <a:ext uri="{FF2B5EF4-FFF2-40B4-BE49-F238E27FC236}">
                <a16:creationId xmlns:a16="http://schemas.microsoft.com/office/drawing/2014/main" id="{E7C26279-55C7-48C6-9F1C-73F2C20CA1F5}"/>
              </a:ext>
            </a:extLst>
          </p:cNvPr>
          <p:cNvSpPr/>
          <p:nvPr/>
        </p:nvSpPr>
        <p:spPr bwMode="auto">
          <a:xfrm>
            <a:off x="711455" y="5378326"/>
            <a:ext cx="7716712" cy="1501777"/>
          </a:xfrm>
          <a:prstGeom prst="round2SameRect">
            <a:avLst>
              <a:gd name="adj1" fmla="val 8695"/>
              <a:gd name="adj2" fmla="val 0"/>
            </a:avLst>
          </a:prstGeom>
          <a:solidFill>
            <a:srgbClr val="008BCE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7466" dirty="0"/>
          </a:p>
        </p:txBody>
      </p:sp>
      <p:grpSp>
        <p:nvGrpSpPr>
          <p:cNvPr id="24597" name="Group 21"/>
          <p:cNvGrpSpPr>
            <a:grpSpLocks/>
          </p:cNvGrpSpPr>
          <p:nvPr/>
        </p:nvGrpSpPr>
        <p:grpSpPr bwMode="auto">
          <a:xfrm>
            <a:off x="10591800" y="5942387"/>
            <a:ext cx="323851" cy="323851"/>
            <a:chOff x="0" y="0"/>
            <a:chExt cx="407" cy="407"/>
          </a:xfrm>
        </p:grpSpPr>
        <p:sp>
          <p:nvSpPr>
            <p:cNvPr id="24598" name="Freeform 22"/>
            <p:cNvSpPr>
              <a:spLocks/>
            </p:cNvSpPr>
            <p:nvPr/>
          </p:nvSpPr>
          <p:spPr bwMode="auto">
            <a:xfrm>
              <a:off x="165" y="104"/>
              <a:ext cx="119" cy="192"/>
            </a:xfrm>
            <a:custGeom>
              <a:avLst/>
              <a:gdLst>
                <a:gd name="T0" fmla="*/ 39 w 21600"/>
                <a:gd name="T1" fmla="*/ 0 h 21600"/>
                <a:gd name="T2" fmla="*/ 4267 w 21600"/>
                <a:gd name="T3" fmla="*/ 0 h 21600"/>
                <a:gd name="T4" fmla="*/ 21600 w 21600"/>
                <a:gd name="T5" fmla="*/ 10600 h 21600"/>
                <a:gd name="T6" fmla="*/ 3723 w 21600"/>
                <a:gd name="T7" fmla="*/ 21600 h 21600"/>
                <a:gd name="T8" fmla="*/ 0 w 21600"/>
                <a:gd name="T9" fmla="*/ 21600 h 21600"/>
                <a:gd name="T10" fmla="*/ 17373 w 21600"/>
                <a:gd name="T11" fmla="*/ 10679 h 21600"/>
                <a:gd name="T12" fmla="*/ 39 w 21600"/>
                <a:gd name="T13" fmla="*/ 0 h 21600"/>
                <a:gd name="T14" fmla="*/ 39 w 21600"/>
                <a:gd name="T15" fmla="*/ 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600" h="21600">
                  <a:moveTo>
                    <a:pt x="39" y="0"/>
                  </a:moveTo>
                  <a:lnTo>
                    <a:pt x="4267" y="0"/>
                  </a:lnTo>
                  <a:lnTo>
                    <a:pt x="21600" y="10600"/>
                  </a:lnTo>
                  <a:lnTo>
                    <a:pt x="3723" y="21600"/>
                  </a:lnTo>
                  <a:lnTo>
                    <a:pt x="0" y="21600"/>
                  </a:lnTo>
                  <a:lnTo>
                    <a:pt x="17373" y="10679"/>
                  </a:lnTo>
                  <a:lnTo>
                    <a:pt x="39" y="0"/>
                  </a:lnTo>
                  <a:close/>
                  <a:moveTo>
                    <a:pt x="39" y="0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 sz="3733" dirty="0"/>
            </a:p>
          </p:txBody>
        </p:sp>
        <p:sp>
          <p:nvSpPr>
            <p:cNvPr id="24599" name="Oval 23"/>
            <p:cNvSpPr>
              <a:spLocks/>
            </p:cNvSpPr>
            <p:nvPr/>
          </p:nvSpPr>
          <p:spPr bwMode="auto">
            <a:xfrm>
              <a:off x="0" y="0"/>
              <a:ext cx="407" cy="407"/>
            </a:xfrm>
            <a:prstGeom prst="ellipse">
              <a:avLst/>
            </a:prstGeom>
            <a:noFill/>
            <a:ln w="12700" cap="flat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 sz="3733" dirty="0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id="{A948E420-FA1A-48C2-BB67-E6BE05D782D8}"/>
              </a:ext>
            </a:extLst>
          </p:cNvPr>
          <p:cNvSpPr>
            <a:spLocks noChangeShapeType="1"/>
          </p:cNvSpPr>
          <p:nvPr/>
        </p:nvSpPr>
        <p:spPr bwMode="auto">
          <a:xfrm rot="10800000" flipH="1">
            <a:off x="9000424" y="6104513"/>
            <a:ext cx="1402331" cy="0"/>
          </a:xfrm>
          <a:prstGeom prst="line">
            <a:avLst/>
          </a:prstGeom>
          <a:noFill/>
          <a:ln w="6350" cap="rnd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sp>
        <p:nvSpPr>
          <p:cNvPr id="54" name="Rectangle 1">
            <a:extLst>
              <a:ext uri="{FF2B5EF4-FFF2-40B4-BE49-F238E27FC236}">
                <a16:creationId xmlns:a16="http://schemas.microsoft.com/office/drawing/2014/main" id="{5A494060-B17C-420E-963C-CEEB14303054}"/>
              </a:ext>
            </a:extLst>
          </p:cNvPr>
          <p:cNvSpPr>
            <a:spLocks/>
          </p:cNvSpPr>
          <p:nvPr/>
        </p:nvSpPr>
        <p:spPr bwMode="auto">
          <a:xfrm>
            <a:off x="811375" y="5378326"/>
            <a:ext cx="7372858" cy="1363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26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  <a:cs typeface="Bebas Neue" charset="0"/>
              </a:rPr>
              <a:t>Эксплуатация паркинга </a:t>
            </a:r>
          </a:p>
          <a:p>
            <a:pPr algn="l"/>
            <a:r>
              <a:rPr lang="ru-RU" sz="2600" dirty="0" smtClean="0">
                <a:solidFill>
                  <a:schemeClr val="bg1"/>
                </a:solidFill>
                <a:latin typeface="Arial Black" panose="020B0A04020102020204" pitchFamily="34" charset="0"/>
                <a:ea typeface="ＭＳ Ｐゴシック" charset="0"/>
                <a:cs typeface="Bebas Neue" charset="0"/>
              </a:rPr>
              <a:t>в ЖК «Вершинино»</a:t>
            </a:r>
            <a:endParaRPr lang="en-US" sz="2600" dirty="0">
              <a:solidFill>
                <a:schemeClr val="bg1"/>
              </a:solidFill>
              <a:latin typeface="Arial Black" panose="020B0A04020102020204" pitchFamily="34" charset="0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86" name="Прямоугольник: скругленные верхние углы 85">
            <a:extLst>
              <a:ext uri="{FF2B5EF4-FFF2-40B4-BE49-F238E27FC236}">
                <a16:creationId xmlns:a16="http://schemas.microsoft.com/office/drawing/2014/main" id="{F7950D25-877E-45E0-AECB-C06622973602}"/>
              </a:ext>
            </a:extLst>
          </p:cNvPr>
          <p:cNvSpPr/>
          <p:nvPr/>
        </p:nvSpPr>
        <p:spPr bwMode="auto">
          <a:xfrm flipV="1">
            <a:off x="1094968" y="-25832"/>
            <a:ext cx="3168352" cy="260647"/>
          </a:xfrm>
          <a:prstGeom prst="round2SameRect">
            <a:avLst>
              <a:gd name="adj1" fmla="val 25193"/>
              <a:gd name="adj2" fmla="val 0"/>
            </a:avLst>
          </a:prstGeom>
          <a:solidFill>
            <a:srgbClr val="FFA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defTabSz="1219170"/>
            <a:endParaRPr lang="ru-RU" sz="7466" dirty="0"/>
          </a:p>
        </p:txBody>
      </p:sp>
      <p:sp>
        <p:nvSpPr>
          <p:cNvPr id="87" name="Rectangle 1">
            <a:extLst>
              <a:ext uri="{FF2B5EF4-FFF2-40B4-BE49-F238E27FC236}">
                <a16:creationId xmlns:a16="http://schemas.microsoft.com/office/drawing/2014/main" id="{3E009116-0003-46C7-8017-D532D45A3972}"/>
              </a:ext>
            </a:extLst>
          </p:cNvPr>
          <p:cNvSpPr>
            <a:spLocks/>
          </p:cNvSpPr>
          <p:nvPr/>
        </p:nvSpPr>
        <p:spPr bwMode="auto">
          <a:xfrm rot="16200000">
            <a:off x="9332246" y="3927129"/>
            <a:ext cx="43083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ru-RU" sz="3200" dirty="0">
                <a:solidFill>
                  <a:srgbClr val="FFA000"/>
                </a:solidFill>
                <a:latin typeface="Bebas Neue Regular" panose="00000500000000000000" pitchFamily="2" charset="-52"/>
                <a:ea typeface="ＭＳ Ｐゴシック" charset="0"/>
                <a:cs typeface="Bebas Neue" charset="0"/>
                <a:sym typeface="Bebas Neue" charset="0"/>
              </a:rPr>
              <a:t>ПРЕЗЕНТАЦИЯ </a:t>
            </a:r>
            <a:r>
              <a:rPr lang="en-US" sz="3200" dirty="0">
                <a:solidFill>
                  <a:srgbClr val="4B555F"/>
                </a:solidFill>
                <a:latin typeface="Bebas Neue Regular" panose="00000500000000000000" pitchFamily="2" charset="-52"/>
                <a:ea typeface="ＭＳ Ｐゴシック" charset="0"/>
                <a:cs typeface="Bebas Neue" charset="0"/>
                <a:sym typeface="Bebas Neue" charset="0"/>
              </a:rPr>
              <a:t> </a:t>
            </a:r>
            <a:endParaRPr lang="en-US" sz="3200" dirty="0">
              <a:solidFill>
                <a:schemeClr val="bg1">
                  <a:lumMod val="95000"/>
                </a:schemeClr>
              </a:solidFill>
              <a:latin typeface="Bebas Neue Regular" panose="00000500000000000000" pitchFamily="2" charset="-52"/>
              <a:ea typeface="ＭＳ Ｐゴシック" charset="0"/>
              <a:cs typeface="Bebas Neue" charset="0"/>
              <a:sym typeface="Bebas Neue" charset="0"/>
            </a:endParaRPr>
          </a:p>
        </p:txBody>
      </p:sp>
      <p:sp>
        <p:nvSpPr>
          <p:cNvPr id="26" name="Rectangle 20">
            <a:extLst>
              <a:ext uri="{FF2B5EF4-FFF2-40B4-BE49-F238E27FC236}">
                <a16:creationId xmlns:a16="http://schemas.microsoft.com/office/drawing/2014/main" id="{38B340AD-F638-4803-98C8-237A3DA3B866}"/>
              </a:ext>
            </a:extLst>
          </p:cNvPr>
          <p:cNvSpPr>
            <a:spLocks/>
          </p:cNvSpPr>
          <p:nvPr/>
        </p:nvSpPr>
        <p:spPr bwMode="auto">
          <a:xfrm>
            <a:off x="1483552" y="-22100"/>
            <a:ext cx="2210160" cy="23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10000"/>
              </a:lnSpc>
            </a:pPr>
            <a:r>
              <a:rPr lang="ru-RU" sz="1067" dirty="0" smtClean="0">
                <a:solidFill>
                  <a:schemeClr val="bg1"/>
                </a:solidFill>
                <a:latin typeface="Lato Regular" charset="0"/>
                <a:ea typeface="ＭＳ Ｐゴシック" charset="0"/>
                <a:cs typeface="Lato Regular" charset="0"/>
                <a:sym typeface="Lato Regular" charset="0"/>
              </a:rPr>
              <a:t>Группа КОМФОРТ</a:t>
            </a:r>
            <a:endParaRPr lang="en-US" sz="1067" dirty="0">
              <a:solidFill>
                <a:schemeClr val="bg1"/>
              </a:solidFill>
              <a:latin typeface="Lato Regular" charset="0"/>
              <a:ea typeface="ＭＳ Ｐゴシック" charset="0"/>
              <a:cs typeface="Lato Regular" charset="0"/>
              <a:sym typeface="Lato Regular" charset="0"/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83" y="2813763"/>
            <a:ext cx="3738037" cy="245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8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flip dir="r"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589214" y="0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Замена шлагбаумов </a:t>
            </a:r>
          </a:p>
          <a:p>
            <a:pPr algn="l"/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в </a:t>
            </a:r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наземном паркинге</a:t>
            </a:r>
          </a:p>
        </p:txBody>
      </p:sp>
      <p:pic>
        <p:nvPicPr>
          <p:cNvPr id="7" name="Рисунок 6" descr="C:\Users\stepanov.v\Desktop\IMG-20200506-WA0009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96" r="17573"/>
          <a:stretch/>
        </p:blipFill>
        <p:spPr bwMode="auto">
          <a:xfrm>
            <a:off x="425996" y="1392656"/>
            <a:ext cx="5472608" cy="4455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stepanov.v\Desktop\IMG-20200506-WA0010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971" y="1392656"/>
            <a:ext cx="5691131" cy="4455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363573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589214" y="0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Р</a:t>
            </a:r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емонт 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и замена СВЧ</a:t>
            </a:r>
            <a:r>
              <a:rPr lang="ru-RU" dirty="0"/>
              <a:t> </a:t>
            </a:r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обогревателей пандусов</a:t>
            </a:r>
          </a:p>
        </p:txBody>
      </p:sp>
      <p:pic>
        <p:nvPicPr>
          <p:cNvPr id="8" name="Рисунок 7" descr="C:\Users\stepanov.v\Desktop\IMG-20200506-WA0008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1026572"/>
            <a:ext cx="4608512" cy="55707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67597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635535" y="0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Ч</a:t>
            </a:r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астичный 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ремонт </a:t>
            </a:r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и герметизация кровли и межэтажных перекрытий</a:t>
            </a:r>
            <a:endParaRPr lang="en-US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  <a:sym typeface="Bebas Neue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B496E7-2332-45F1-8205-84F86F75FED9}"/>
              </a:ext>
            </a:extLst>
          </p:cNvPr>
          <p:cNvSpPr/>
          <p:nvPr/>
        </p:nvSpPr>
        <p:spPr>
          <a:xfrm>
            <a:off x="5375920" y="2564904"/>
            <a:ext cx="65135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endParaRPr lang="ru-RU" sz="1200" dirty="0">
              <a:solidFill>
                <a:srgbClr val="4B555F"/>
              </a:solidFill>
              <a:latin typeface="+mn-lt"/>
              <a:ea typeface="ＭＳ Ｐゴシック" charset="0"/>
            </a:endParaRPr>
          </a:p>
          <a:p>
            <a:pPr algn="l"/>
            <a:endParaRPr lang="ru-RU" sz="1200" dirty="0">
              <a:solidFill>
                <a:srgbClr val="4B555F"/>
              </a:solidFill>
              <a:latin typeface="+mn-lt"/>
              <a:ea typeface="ＭＳ Ｐゴシック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1010" y="2564904"/>
            <a:ext cx="8313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C:\Users\stepanov.v\Desktop\IMG_281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1124744"/>
            <a:ext cx="7881609" cy="5400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5309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635535" y="1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Р</a:t>
            </a:r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емонт 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и окраска </a:t>
            </a:r>
            <a:endParaRPr lang="ru-RU" sz="3200" dirty="0" smtClean="0">
              <a:solidFill>
                <a:srgbClr val="FFA000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algn="l"/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лестничных </a:t>
            </a:r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маршей</a:t>
            </a:r>
            <a:endParaRPr lang="en-US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  <a:sym typeface="Bebas Neue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B496E7-2332-45F1-8205-84F86F75FED9}"/>
              </a:ext>
            </a:extLst>
          </p:cNvPr>
          <p:cNvSpPr/>
          <p:nvPr/>
        </p:nvSpPr>
        <p:spPr>
          <a:xfrm>
            <a:off x="5375920" y="2564904"/>
            <a:ext cx="65135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endParaRPr lang="ru-RU" sz="1200" dirty="0">
              <a:solidFill>
                <a:srgbClr val="4B555F"/>
              </a:solidFill>
              <a:latin typeface="+mn-lt"/>
              <a:ea typeface="ＭＳ Ｐゴシック" charset="0"/>
            </a:endParaRPr>
          </a:p>
          <a:p>
            <a:pPr algn="l"/>
            <a:endParaRPr lang="ru-RU" sz="1200" dirty="0">
              <a:solidFill>
                <a:srgbClr val="4B555F"/>
              </a:solidFill>
              <a:latin typeface="+mn-lt"/>
              <a:ea typeface="ＭＳ Ｐゴシック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1010" y="2564904"/>
            <a:ext cx="8313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 descr="C:\Users\stepanov.v\Desktop\IMG_281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870" y="1172981"/>
            <a:ext cx="4191610" cy="5236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stepanov.v\Desktop\IMG_281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911" y="1196752"/>
            <a:ext cx="4350705" cy="52565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14111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635535" y="1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Обновление</a:t>
            </a:r>
          </a:p>
          <a:p>
            <a:pPr algn="l"/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д</a:t>
            </a:r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орожной разметки (1, 2 этаж)</a:t>
            </a:r>
            <a:endParaRPr lang="en-US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  <a:sym typeface="Bebas Neue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EB496E7-2332-45F1-8205-84F86F75FED9}"/>
              </a:ext>
            </a:extLst>
          </p:cNvPr>
          <p:cNvSpPr/>
          <p:nvPr/>
        </p:nvSpPr>
        <p:spPr>
          <a:xfrm>
            <a:off x="5375920" y="2564904"/>
            <a:ext cx="6513586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endParaRPr lang="ru-RU" sz="1200" dirty="0">
              <a:solidFill>
                <a:srgbClr val="4B555F"/>
              </a:solidFill>
              <a:latin typeface="+mn-lt"/>
              <a:ea typeface="ＭＳ Ｐゴシック" charset="0"/>
            </a:endParaRPr>
          </a:p>
          <a:p>
            <a:pPr algn="l"/>
            <a:endParaRPr lang="ru-RU" sz="1200" dirty="0">
              <a:solidFill>
                <a:srgbClr val="4B555F"/>
              </a:solidFill>
              <a:latin typeface="+mn-lt"/>
              <a:ea typeface="ＭＳ Ｐゴシック" charset="0"/>
            </a:endParaRPr>
          </a:p>
        </p:txBody>
      </p:sp>
      <p:pic>
        <p:nvPicPr>
          <p:cNvPr id="12" name="Рисунок 11" descr="C:\Users\stepanov.v\Desktop\IMG_28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691084"/>
            <a:ext cx="5328592" cy="41521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stepanov.v\Desktop\IMG_280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679" y="1691084"/>
            <a:ext cx="5619726" cy="41463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89045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635535" y="1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Доукомплектование 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п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ожарных </a:t>
            </a:r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ящиков пожарными рукавами</a:t>
            </a:r>
            <a:endParaRPr lang="en-US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  <a:sym typeface="Bebas Neue" charset="0"/>
            </a:endParaRPr>
          </a:p>
        </p:txBody>
      </p:sp>
      <p:pic>
        <p:nvPicPr>
          <p:cNvPr id="10" name="Рисунок 9" descr="C:\Users\stepanov.v\Desktop\IMG_28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279632"/>
            <a:ext cx="4798608" cy="5173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stepanov.v\Desktop\IMG_2808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36"/>
          <a:stretch/>
        </p:blipFill>
        <p:spPr bwMode="auto">
          <a:xfrm>
            <a:off x="6240016" y="1279632"/>
            <a:ext cx="5112568" cy="51737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57765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635535" y="2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Н</a:t>
            </a:r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а 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этот год запланирована</a:t>
            </a:r>
            <a:r>
              <a:rPr lang="ru-RU" dirty="0"/>
              <a:t> </a:t>
            </a:r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перезарядка огнетушителей</a:t>
            </a:r>
            <a:endParaRPr lang="en-US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  <a:sym typeface="Bebas Neue" charset="0"/>
            </a:endParaRPr>
          </a:p>
        </p:txBody>
      </p:sp>
      <p:pic>
        <p:nvPicPr>
          <p:cNvPr id="7" name="Рисунок 6" descr="C:\Users\stepanov.v\Desktop\IMG_281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2" y="1087858"/>
            <a:ext cx="5418484" cy="5722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0321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586957" y="0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Частичный ремонт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 </a:t>
            </a:r>
            <a:endParaRPr lang="ru-RU" sz="3200" dirty="0" smtClean="0">
              <a:solidFill>
                <a:srgbClr val="FFA000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algn="l"/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цоколя паркинга</a:t>
            </a:r>
            <a:endParaRPr lang="ru-RU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pic>
        <p:nvPicPr>
          <p:cNvPr id="6" name="Рисунок 5" descr="C:\Users\stepanov.v\Desktop\IMG_282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7" y="1398425"/>
            <a:ext cx="5544617" cy="4448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tepanov.v\Desktop\IMG_28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410975"/>
            <a:ext cx="5591944" cy="4440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572114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575721" y="116632"/>
            <a:ext cx="838926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Сделана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 </a:t>
            </a:r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система </a:t>
            </a:r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СКУД</a:t>
            </a:r>
            <a:endParaRPr lang="ru-RU" sz="3200" dirty="0">
              <a:solidFill>
                <a:srgbClr val="4B555F"/>
              </a:solidFill>
              <a:latin typeface="Arial Black" panose="020B0A04020102020204" pitchFamily="34" charset="0"/>
              <a:ea typeface="ＭＳ Ｐゴシック" charset="0"/>
            </a:endParaRPr>
          </a:p>
        </p:txBody>
      </p:sp>
      <p:pic>
        <p:nvPicPr>
          <p:cNvPr id="7" name="Рисунок 6" descr="C:\Users\stepanov.v\Desktop\IMG_28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00" y="901987"/>
            <a:ext cx="7344816" cy="5323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124426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4">
            <a:extLst>
              <a:ext uri="{FF2B5EF4-FFF2-40B4-BE49-F238E27FC236}">
                <a16:creationId xmlns:a16="http://schemas.microsoft.com/office/drawing/2014/main" id="{80807E3A-1320-4FE1-896E-E422DA535259}"/>
              </a:ext>
            </a:extLst>
          </p:cNvPr>
          <p:cNvSpPr>
            <a:spLocks/>
          </p:cNvSpPr>
          <p:nvPr/>
        </p:nvSpPr>
        <p:spPr bwMode="auto">
          <a:xfrm>
            <a:off x="1" y="0"/>
            <a:ext cx="3575720" cy="6858000"/>
          </a:xfrm>
          <a:prstGeom prst="rect">
            <a:avLst/>
          </a:prstGeom>
          <a:solidFill>
            <a:srgbClr val="008BC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>
                <a:solidFill>
                  <a:schemeClr val="tx1">
                    <a:alpha val="89999"/>
                  </a:scheme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endParaRPr lang="en-US" sz="3733" dirty="0"/>
          </a:p>
        </p:txBody>
      </p:sp>
      <p:pic>
        <p:nvPicPr>
          <p:cNvPr id="32" name="Picture 2" descr="C:\Users\tyukova.l\Desktop\Логотип\logo comfort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568" y="6255588"/>
            <a:ext cx="900684" cy="55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">
            <a:extLst>
              <a:ext uri="{FF2B5EF4-FFF2-40B4-BE49-F238E27FC236}">
                <a16:creationId xmlns:a16="http://schemas.microsoft.com/office/drawing/2014/main" id="{E60224D5-8311-4325-9641-0A718677CA60}"/>
              </a:ext>
            </a:extLst>
          </p:cNvPr>
          <p:cNvSpPr>
            <a:spLocks/>
          </p:cNvSpPr>
          <p:nvPr/>
        </p:nvSpPr>
        <p:spPr bwMode="auto">
          <a:xfrm>
            <a:off x="3589214" y="0"/>
            <a:ext cx="838926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algn="l"/>
            <a:r>
              <a:rPr lang="ru-RU" sz="3200" dirty="0" smtClean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Установление </a:t>
            </a:r>
            <a:r>
              <a:rPr lang="ru-RU" sz="3200" dirty="0" err="1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колесоотбойников</a:t>
            </a:r>
            <a:r>
              <a:rPr lang="ru-RU" sz="3200" dirty="0">
                <a:solidFill>
                  <a:srgbClr val="FFA000"/>
                </a:solidFill>
                <a:latin typeface="Arial Black" panose="020B0A04020102020204" pitchFamily="34" charset="0"/>
                <a:ea typeface="ＭＳ Ｐゴシック" charset="0"/>
              </a:rPr>
              <a:t> </a:t>
            </a:r>
            <a:endParaRPr lang="ru-RU" sz="3200" dirty="0" smtClean="0">
              <a:solidFill>
                <a:srgbClr val="FFA000"/>
              </a:solidFill>
              <a:latin typeface="Arial Black" panose="020B0A04020102020204" pitchFamily="34" charset="0"/>
              <a:ea typeface="ＭＳ Ｐゴシック" charset="0"/>
            </a:endParaRPr>
          </a:p>
          <a:p>
            <a:pPr algn="l"/>
            <a:r>
              <a:rPr lang="ru-RU" sz="3200" dirty="0" smtClean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на </a:t>
            </a:r>
            <a:r>
              <a:rPr lang="ru-RU" sz="3200" dirty="0">
                <a:solidFill>
                  <a:srgbClr val="4B555F"/>
                </a:solidFill>
                <a:latin typeface="Arial Black" panose="020B0A04020102020204" pitchFamily="34" charset="0"/>
                <a:ea typeface="ＭＳ Ｐゴシック" charset="0"/>
              </a:rPr>
              <a:t>всех этажах</a:t>
            </a:r>
          </a:p>
        </p:txBody>
      </p:sp>
      <p:pic>
        <p:nvPicPr>
          <p:cNvPr id="6" name="Рисунок 5" descr="C:\Users\stepanov.v\Desktop\IMG_281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1411630"/>
            <a:ext cx="5364361" cy="409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stepanov.v\Desktop\IMG_282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1411630"/>
            <a:ext cx="5479293" cy="40991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063078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Другая 221">
      <a:dk1>
        <a:srgbClr val="131D27"/>
      </a:dk1>
      <a:lt1>
        <a:srgbClr val="FFFFFF"/>
      </a:lt1>
      <a:dk2>
        <a:srgbClr val="000000"/>
      </a:dk2>
      <a:lt2>
        <a:srgbClr val="000000"/>
      </a:lt2>
      <a:accent1>
        <a:srgbClr val="008BCE"/>
      </a:accent1>
      <a:accent2>
        <a:srgbClr val="FFA600"/>
      </a:accent2>
      <a:accent3>
        <a:srgbClr val="008BCE"/>
      </a:accent3>
      <a:accent4>
        <a:srgbClr val="2D3741"/>
      </a:accent4>
      <a:accent5>
        <a:srgbClr val="646E78"/>
      </a:accent5>
      <a:accent6>
        <a:srgbClr val="3F3F3F"/>
      </a:accent6>
      <a:hlink>
        <a:srgbClr val="FFA600"/>
      </a:hlink>
      <a:folHlink>
        <a:srgbClr val="008BCE"/>
      </a:folHlink>
    </a:clrScheme>
    <a:fontScheme name="Другая 29">
      <a:majorFont>
        <a:latin typeface="Bebas Neue Regular"/>
        <a:ea typeface="ヒラギノ角ゴ ProN W3"/>
        <a:cs typeface="ヒラギノ角ゴ ProN W3"/>
      </a:majorFont>
      <a:minorFont>
        <a:latin typeface="Lato Regular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8456</TotalTime>
  <Pages>0</Pages>
  <Words>78</Words>
  <Characters>0</Characters>
  <Application>Microsoft Office PowerPoint</Application>
  <PresentationFormat>Широкоэкранный</PresentationFormat>
  <Lines>0</Lines>
  <Paragraphs>50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ＭＳ Ｐゴシック</vt:lpstr>
      <vt:lpstr>Arial</vt:lpstr>
      <vt:lpstr>Arial Black</vt:lpstr>
      <vt:lpstr>Bebas Neue</vt:lpstr>
      <vt:lpstr>Bebas Neue Regular</vt:lpstr>
      <vt:lpstr>Calibri</vt:lpstr>
      <vt:lpstr>Gill Sans</vt:lpstr>
      <vt:lpstr>Lato Regular</vt:lpstr>
      <vt:lpstr>ヒラギノ角ゴ ProN W3</vt:lpstr>
      <vt:lpstr>Title &amp; Subtitle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 ak azad</dc:creator>
  <cp:lastModifiedBy>Тюкова Лилия</cp:lastModifiedBy>
  <cp:revision>814</cp:revision>
  <dcterms:modified xsi:type="dcterms:W3CDTF">2020-05-06T13:03:18Z</dcterms:modified>
</cp:coreProperties>
</file>